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1" r:id="rId6"/>
    <p:sldId id="264" r:id="rId7"/>
    <p:sldId id="265" r:id="rId8"/>
    <p:sldId id="266" r:id="rId9"/>
    <p:sldId id="262" r:id="rId10"/>
    <p:sldId id="267" r:id="rId11"/>
    <p:sldId id="268" r:id="rId12"/>
    <p:sldId id="269" r:id="rId13"/>
    <p:sldId id="263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8023"/>
    <a:srgbClr val="D6B740"/>
    <a:srgbClr val="F1D64E"/>
    <a:srgbClr val="5A6A34"/>
    <a:srgbClr val="925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36"/>
    <p:restoredTop sz="91448"/>
  </p:normalViewPr>
  <p:slideViewPr>
    <p:cSldViewPr snapToGrid="0">
      <p:cViewPr>
        <p:scale>
          <a:sx n="89" d="100"/>
          <a:sy n="89" d="100"/>
        </p:scale>
        <p:origin x="-97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8EE2-CDE3-FD4C-AA9D-BFAFB55BFF25}" type="datetimeFigureOut">
              <a:rPr lang="en-US" smtClean="0"/>
              <a:t>9/9/23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8A91B-55F1-854F-8A0D-9E3349934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4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8A91B-55F1-854F-8A0D-9E33499341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17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the key risks/</a:t>
            </a:r>
            <a:r>
              <a:rPr lang="en-US" dirty="0" err="1"/>
              <a:t>oppotunities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8A91B-55F1-854F-8A0D-9E33499341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7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8A91B-55F1-854F-8A0D-9E33499341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C7ED-8D53-1933-EAC7-176DA9780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8F4B4-F866-3E0B-B468-3BE81AB98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15183-D142-6EED-E093-0B1A58EB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4152B-786C-27F3-3C73-7416FBEE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9C265-D72A-EF8E-3139-CE6F9D75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4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A2D2-5768-520F-A73A-B5878711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EAFF8-A423-CB48-2FD8-EAA8670B0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7E087-0C51-BC5E-A8C7-09347CD0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F4E62-499D-C0FD-F2D0-EC448B90C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57543-BA54-96C8-D923-3A1E7EB2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9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A693E-0028-B77B-DC73-89815E554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432C3-45EA-59DC-0BE2-3405EDF33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43B55-593B-C3E3-8D63-F3821D73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A71BB-BE77-6A11-7273-D94C3671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6B5B9-420B-96CF-40E4-407BD448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5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F9EC-3EB1-35BC-A059-3B5EE6B8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61C1-2C3B-E339-A9D0-DFA1CCD3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8A0B0-1564-396A-6C31-448905A1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AB6C6-D115-EB16-53F1-10B062C4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40370-7F88-1A39-2A0C-5CA88B79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CBB2-9697-25F6-9A5F-00B47C39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C6AB5-127F-A200-BC15-ABFBCFBF8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61312-5394-F7CA-D8CC-D91D72E7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13E92-F9BA-28BB-ED66-E0558D8F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35797-AA6A-FFFF-934E-1F3DA207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05AC-916E-BA65-8A24-A7786F9F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12D5-A040-AD62-B003-100BBD0EB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5D3CB-663B-ED13-B04B-448599DF5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4F1D0-D692-B907-8834-B773542BD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918AF-91F6-7064-E495-EFD43C10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E4514-4F8E-AB8C-B9BD-E42B0D86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95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7B4AC-4A6A-846A-E34D-5AD04ED0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59862-7A95-8023-D9EC-458645715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9E300-A513-4797-ABFE-F681826A6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AC1E6-F68D-E417-DE64-1E00111B8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398AE-BED1-FCB5-F7B8-20D6C836D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FBE49-1268-BA6A-192D-AB638A19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280375-43C8-80A2-2FBE-DA8D8281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30E9BB-F9FE-BF0A-2613-743E8025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22A1-4EC7-DFAB-DCB8-77A7985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B4E8A-77A9-8936-489A-012DD2EC5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848B7-C98A-C96A-89FD-DEE8497A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666A7-36E5-B0E2-1A9B-856102E3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3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53CD5-7611-D23D-DFEB-0A370565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186FF-D267-D8C7-A8CE-CFAC4E1A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5E71D-23E9-9632-E9F3-DB0F5C7C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7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505A-1C28-9278-6551-B614BE7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B354A-D827-C90E-461C-8DF8060CF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13DC2-AA9C-B66F-94FF-91858C010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6BEC5-7CD2-ADA3-F559-EAC6D75CA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458FE-F72C-BA80-6839-0B5FD3D3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EF888-4E23-5F10-F007-769688F0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2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97A3-A21A-1470-C0B1-60A35FFCA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705C4-4952-5C62-01D8-DA4215A2E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D6A52-8646-CE23-FFBF-696E273C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F4162-8FEA-52ED-9B76-843EBA8B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E64B6-A94B-F911-6B67-1A2F4C94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C7126-9A9B-CA89-589A-4410DD7E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9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D4DF3-FD55-AECB-0E2A-9E1633D6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9718D-DF64-62E5-7952-1241F439C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E2886-54B6-A2F5-EC74-50DFA3C0D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5449D-A8AB-A448-B92D-940E93E76836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411AE-1F41-DF4E-6A44-6FF2CB69D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C83BA-8D30-CC32-2B27-6DABD5177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3CB14-9274-964E-BF4A-A81EDA1B2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6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air of glasses on a computer screen&#10;&#10;Description automatically generated">
            <a:extLst>
              <a:ext uri="{FF2B5EF4-FFF2-40B4-BE49-F238E27FC236}">
                <a16:creationId xmlns:a16="http://schemas.microsoft.com/office/drawing/2014/main" id="{AA559F2E-B5D9-15DE-9B89-3DCD5CC46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488" y="-1268619"/>
            <a:ext cx="12192000" cy="162532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005718-F581-F9D5-37F8-D4C067F01FD1}"/>
              </a:ext>
            </a:extLst>
          </p:cNvPr>
          <p:cNvSpPr/>
          <p:nvPr/>
        </p:nvSpPr>
        <p:spPr>
          <a:xfrm>
            <a:off x="331210" y="1261591"/>
            <a:ext cx="11529578" cy="5061756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24B162-BE4A-B93C-7D12-2283ED1E3B54}"/>
              </a:ext>
            </a:extLst>
          </p:cNvPr>
          <p:cNvSpPr/>
          <p:nvPr/>
        </p:nvSpPr>
        <p:spPr>
          <a:xfrm>
            <a:off x="331210" y="1261591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3175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591"/>
            <a:ext cx="9144000" cy="2248371"/>
          </a:xfrm>
        </p:spPr>
        <p:txBody>
          <a:bodyPr/>
          <a:lstStyle/>
          <a:p>
            <a:r>
              <a:rPr lang="en-AU" b="1" dirty="0">
                <a:solidFill>
                  <a:srgbClr val="5A6A34"/>
                </a:solidFill>
              </a:rPr>
              <a:t>Stimulating Traders.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4CE7D78-CCC5-9D9E-3A3B-0FF837A42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AU" dirty="0">
                <a:solidFill>
                  <a:srgbClr val="D6B740"/>
                </a:solidFill>
              </a:rPr>
              <a:t>Capturing Alpha amidst of the current Macro Landscape.</a:t>
            </a:r>
          </a:p>
          <a:p>
            <a:endParaRPr lang="en-AU" dirty="0">
              <a:solidFill>
                <a:srgbClr val="66CCFF"/>
              </a:solidFill>
            </a:endParaRPr>
          </a:p>
          <a:p>
            <a:r>
              <a:rPr lang="en-AU" dirty="0">
                <a:solidFill>
                  <a:srgbClr val="925817"/>
                </a:solidFill>
              </a:rPr>
              <a:t>Our pitch to the </a:t>
            </a:r>
            <a:r>
              <a:rPr lang="en-AU" dirty="0" err="1">
                <a:solidFill>
                  <a:srgbClr val="925817"/>
                </a:solidFill>
              </a:rPr>
              <a:t>AwareSuper</a:t>
            </a:r>
            <a:r>
              <a:rPr lang="en-AU" dirty="0">
                <a:solidFill>
                  <a:srgbClr val="925817"/>
                </a:solidFill>
              </a:rPr>
              <a:t> Investment Committee.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33165" y="0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33165" y="1506583"/>
            <a:ext cx="1680754" cy="1201783"/>
          </a:xfrm>
          <a:prstGeom prst="rect">
            <a:avLst/>
          </a:prstGeom>
          <a:solidFill>
            <a:srgbClr val="F1D64E"/>
          </a:solidFill>
          <a:ln>
            <a:solidFill>
              <a:srgbClr val="F1D64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F1D64E"/>
                </a:solidFill>
              </a:ln>
              <a:solidFill>
                <a:srgbClr val="F1D64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33165" y="301316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rgbClr val="F1D64E"/>
                </a:solidFill>
              </a:ln>
              <a:solidFill>
                <a:srgbClr val="D6B74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49EAFA-E347-224E-3992-67EEB90B2899}"/>
              </a:ext>
            </a:extLst>
          </p:cNvPr>
          <p:cNvSpPr/>
          <p:nvPr/>
        </p:nvSpPr>
        <p:spPr>
          <a:xfrm>
            <a:off x="-2033165" y="4519749"/>
            <a:ext cx="1680754" cy="1201783"/>
          </a:xfrm>
          <a:prstGeom prst="rect">
            <a:avLst/>
          </a:prstGeom>
          <a:solidFill>
            <a:srgbClr val="A98023"/>
          </a:solidFill>
          <a:ln>
            <a:solidFill>
              <a:srgbClr val="A980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BE874B-B1EF-A591-5F78-B2A977C1003B}"/>
              </a:ext>
            </a:extLst>
          </p:cNvPr>
          <p:cNvSpPr/>
          <p:nvPr/>
        </p:nvSpPr>
        <p:spPr>
          <a:xfrm>
            <a:off x="-2033165" y="6026332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close-up of a color palette&#10;&#10;Description automatically generated">
            <a:extLst>
              <a:ext uri="{FF2B5EF4-FFF2-40B4-BE49-F238E27FC236}">
                <a16:creationId xmlns:a16="http://schemas.microsoft.com/office/drawing/2014/main" id="{E4AA50F3-69D9-7251-9462-D88BF945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31737" y="7532915"/>
            <a:ext cx="3035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8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Macro/Micro#1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C909DE-DE0A-562A-B3CC-BA097112E5A7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AC120-4AB3-629A-AD92-3FE57C24B190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7A04B-B649-7131-35B4-9C77C20FA0CA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7C476-12A6-5A16-21F0-320E3FB674B6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CAF67-68CE-4BB3-BF3B-63F87E57E709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38DFF-26D6-70C6-9B3E-41FF52D57C62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312595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Our Strategy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235BE7-99CE-7AA7-126D-8631F5BAC2E4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AEAB88-F5A8-B956-72EC-A9E53E477DCA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BFA2A4-4DB8-32B4-C1DD-6F5EA9723219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097D7-CD3C-273A-F9B6-2DEA0F79213D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325BE9-08B2-2CD7-FCDE-1AAE117241EF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97A32B-C898-7E66-380D-E3BA3A6D2E8E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322961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Key Risks &amp; Opportunities #3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A3027A-B92D-26E2-A39C-46C4CC94D331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B0FB2F-820B-3DFA-CCF6-419A34DBD53C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1A1DB-DE0F-A8B5-BEAD-2AD0D06BE661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6899A-7C54-4590-2B4A-D6FE240A679E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2014D3-CD34-1EC3-030B-8716A40F8F93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B89217-8672-0856-4FD5-728E76A977EA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197347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oom with chairs and cubicles&#10;&#10;Description automatically generated">
            <a:extLst>
              <a:ext uri="{FF2B5EF4-FFF2-40B4-BE49-F238E27FC236}">
                <a16:creationId xmlns:a16="http://schemas.microsoft.com/office/drawing/2014/main" id="{448BB6AD-6EFF-0561-7A14-08F05EC0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097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F357D1-3B90-3236-5F50-103FAA4E8F32}"/>
              </a:ext>
            </a:extLst>
          </p:cNvPr>
          <p:cNvSpPr/>
          <p:nvPr/>
        </p:nvSpPr>
        <p:spPr>
          <a:xfrm>
            <a:off x="331210" y="1261591"/>
            <a:ext cx="11529578" cy="5061756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3F31A-D058-85C8-6B67-A79D83F60919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591"/>
            <a:ext cx="9144000" cy="2248371"/>
          </a:xfrm>
        </p:spPr>
        <p:txBody>
          <a:bodyPr/>
          <a:lstStyle/>
          <a:p>
            <a:r>
              <a:rPr lang="en-AU" b="1" dirty="0">
                <a:solidFill>
                  <a:srgbClr val="5A6A34"/>
                </a:solidFill>
              </a:rPr>
              <a:t>Equity Index (EI).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4CE7D78-CCC5-9D9E-3A3B-0FF837A42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AU" dirty="0" err="1">
                <a:solidFill>
                  <a:srgbClr val="D6B740"/>
                </a:solidFill>
              </a:rPr>
              <a:t>Xyz</a:t>
            </a:r>
            <a:r>
              <a:rPr lang="en-AU" dirty="0">
                <a:solidFill>
                  <a:srgbClr val="D6B740"/>
                </a:solidFill>
              </a:rPr>
              <a:t>..</a:t>
            </a:r>
          </a:p>
          <a:p>
            <a:endParaRPr lang="en-AU" dirty="0">
              <a:solidFill>
                <a:srgbClr val="66CCFF"/>
              </a:solidFill>
            </a:endParaRPr>
          </a:p>
          <a:p>
            <a:r>
              <a:rPr lang="en-AU" dirty="0" err="1">
                <a:solidFill>
                  <a:srgbClr val="925817"/>
                </a:solidFill>
              </a:rPr>
              <a:t>Xyz</a:t>
            </a:r>
            <a:r>
              <a:rPr lang="en-AU" dirty="0">
                <a:solidFill>
                  <a:srgbClr val="925817"/>
                </a:solidFill>
              </a:rPr>
              <a:t>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819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Macro/Micro #1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ADC5F9-420A-9FCF-018E-678B451A8103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CA45E-4C08-E76D-B07B-0BA611683075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B354A-4362-5666-58DC-836B9E22D7CA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983562-E60A-B873-FFDA-23E5357426FF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004BC-7327-F5C4-EB6F-C3E175300EF3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4FC6B8-887B-804D-8BD4-D70071E7C017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380437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Our Strategy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B6FBB3-D164-9B88-1F5C-ECC5EFCDB1F1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0DE65-CA31-28F2-C80A-AF8C473DFE61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F958D4-F86F-0B5C-52A8-C96452A363FE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B55A7-1DB5-BB94-6ABF-FFEC289A9D3B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1F9A6-F2A3-C16D-00F6-2B56EC8595C1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7AC69-A979-8F06-295E-6A3FE58FFF94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142217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Key Risks &amp; Opportunities #3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C426B0-D01F-AEBF-FC7D-CD6F70A2EF9E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23934F-C3C7-8E7F-A6A2-6C2D93A90185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CD359-3671-77F2-AE1F-FED77B8043E0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F4C90-D623-856E-CE43-31740D166D6A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F8D96B-2A2A-ABD9-C5C8-B524552C2628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3BA55-7132-3949-CDFC-5460656C4C30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2573145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riding a motorcycle on a road&#10;&#10;Description automatically generated">
            <a:extLst>
              <a:ext uri="{FF2B5EF4-FFF2-40B4-BE49-F238E27FC236}">
                <a16:creationId xmlns:a16="http://schemas.microsoft.com/office/drawing/2014/main" id="{EAD1AC17-DAF1-5077-00F3-A06C6AA8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5371"/>
            <a:ext cx="12765281" cy="7980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F41D59-1BED-C887-A637-AB6DBBA7B5B1}"/>
              </a:ext>
            </a:extLst>
          </p:cNvPr>
          <p:cNvSpPr/>
          <p:nvPr/>
        </p:nvSpPr>
        <p:spPr>
          <a:xfrm>
            <a:off x="331210" y="1261591"/>
            <a:ext cx="11529578" cy="5061756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CB8CEA-D4E0-CE9E-51C4-1C51DD2ECE64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591"/>
            <a:ext cx="9144000" cy="2248371"/>
          </a:xfrm>
        </p:spPr>
        <p:txBody>
          <a:bodyPr/>
          <a:lstStyle/>
          <a:p>
            <a:r>
              <a:rPr lang="en-AU" b="1" dirty="0">
                <a:solidFill>
                  <a:srgbClr val="5A6A34"/>
                </a:solidFill>
              </a:rPr>
              <a:t>And to wrap up our pitch…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4CE7D78-CCC5-9D9E-3A3B-0FF837A42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AU" dirty="0" err="1">
                <a:solidFill>
                  <a:srgbClr val="D6B740"/>
                </a:solidFill>
              </a:rPr>
              <a:t>Xyz</a:t>
            </a:r>
            <a:r>
              <a:rPr lang="en-AU" dirty="0">
                <a:solidFill>
                  <a:srgbClr val="D6B740"/>
                </a:solidFill>
              </a:rPr>
              <a:t>..</a:t>
            </a:r>
          </a:p>
          <a:p>
            <a:endParaRPr lang="en-AU" dirty="0">
              <a:solidFill>
                <a:srgbClr val="66CCFF"/>
              </a:solidFill>
            </a:endParaRPr>
          </a:p>
          <a:p>
            <a:r>
              <a:rPr lang="en-AU" dirty="0" err="1">
                <a:solidFill>
                  <a:srgbClr val="925817"/>
                </a:solidFill>
              </a:rPr>
              <a:t>Xyz</a:t>
            </a:r>
            <a:r>
              <a:rPr lang="en-AU" dirty="0">
                <a:solidFill>
                  <a:srgbClr val="925817"/>
                </a:solidFill>
              </a:rPr>
              <a:t>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710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Frequently asked questions (FAQs)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ACF5FF-7C22-4700-1562-0242CB92CE58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What is your view of the market one year from now?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Can you walk me through your financials?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What factors would disprove your investment thesis?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Why Technical Analysis over Fundamental Analysis?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What are the cost-benefit of this strategy to our portfolio?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FEC49C-918C-67C4-E806-BB799EB062C9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6175F3-5C27-0FDE-26DA-3DD35A1E1606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786D9-D705-D783-F5E8-293C192DEB35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F1DC4-F8E3-57B4-93A5-20B0D172F776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38B42-B8EF-006C-5F1A-5AF2519A0F95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214901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So, here is our conclusion…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C426B0-D01F-AEBF-FC7D-CD6F70A2EF9E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5C3E51-03BB-8FF0-B814-E3A3CC5F33BE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67960-20BA-FCB0-1B28-0C17F3CC9FE5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8486BE-7C91-237A-68FB-2ED245BE2139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02BECE-AA38-BE2E-3A40-04301C49DB8D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2BB849-2378-EF25-46E7-9AD4425BCFC1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1532072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Here are the problems that we are solving for…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BECA6A-AE3C-CB39-B22B-D278F2950463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19DD31-BD37-2BD9-6E2E-7F39A2A6FC8D}"/>
              </a:ext>
            </a:extLst>
          </p:cNvPr>
          <p:cNvGrpSpPr/>
          <p:nvPr/>
        </p:nvGrpSpPr>
        <p:grpSpPr>
          <a:xfrm>
            <a:off x="1844039" y="1723254"/>
            <a:ext cx="8503920" cy="4293498"/>
            <a:chOff x="1844039" y="1723254"/>
            <a:chExt cx="8503920" cy="42934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F1B007-D3C3-F1A3-6E1C-EF89695E11BC}"/>
                </a:ext>
              </a:extLst>
            </p:cNvPr>
            <p:cNvGrpSpPr/>
            <p:nvPr/>
          </p:nvGrpSpPr>
          <p:grpSpPr>
            <a:xfrm>
              <a:off x="2348403" y="1871394"/>
              <a:ext cx="7495194" cy="3918669"/>
              <a:chOff x="2348403" y="1833527"/>
              <a:chExt cx="7495194" cy="391866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A3C78AF-2184-8ECF-A39F-63CC97772DF1}"/>
                  </a:ext>
                </a:extLst>
              </p:cNvPr>
              <p:cNvGrpSpPr/>
              <p:nvPr/>
            </p:nvGrpSpPr>
            <p:grpSpPr>
              <a:xfrm>
                <a:off x="2348403" y="1833527"/>
                <a:ext cx="7495194" cy="1104855"/>
                <a:chOff x="3451084" y="2173567"/>
                <a:chExt cx="7495194" cy="1104855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BA58664-66BE-35AA-45B7-5841C448C10B}"/>
                    </a:ext>
                  </a:extLst>
                </p:cNvPr>
                <p:cNvSpPr/>
                <p:nvPr/>
              </p:nvSpPr>
              <p:spPr>
                <a:xfrm>
                  <a:off x="9522003" y="2173567"/>
                  <a:ext cx="1424275" cy="1104855"/>
                </a:xfrm>
                <a:prstGeom prst="ellipse">
                  <a:avLst/>
                </a:prstGeom>
                <a:solidFill>
                  <a:srgbClr val="9258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FDAC837-C836-3C06-44FA-23C69ECE407C}"/>
                    </a:ext>
                  </a:extLst>
                </p:cNvPr>
                <p:cNvSpPr/>
                <p:nvPr/>
              </p:nvSpPr>
              <p:spPr>
                <a:xfrm>
                  <a:off x="3451084" y="2173567"/>
                  <a:ext cx="1424275" cy="1104855"/>
                </a:xfrm>
                <a:prstGeom prst="ellipse">
                  <a:avLst/>
                </a:prstGeom>
                <a:solidFill>
                  <a:srgbClr val="9258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903C52B-CF88-1096-62B7-83C37B0CABF4}"/>
                    </a:ext>
                  </a:extLst>
                </p:cNvPr>
                <p:cNvSpPr/>
                <p:nvPr/>
              </p:nvSpPr>
              <p:spPr>
                <a:xfrm>
                  <a:off x="4147571" y="2173567"/>
                  <a:ext cx="6102220" cy="1104854"/>
                </a:xfrm>
                <a:prstGeom prst="rect">
                  <a:avLst/>
                </a:prstGeom>
                <a:solidFill>
                  <a:srgbClr val="9258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Problem 1 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2183C79-9BE6-9FC0-582A-69CBE2BD0817}"/>
                  </a:ext>
                </a:extLst>
              </p:cNvPr>
              <p:cNvGrpSpPr/>
              <p:nvPr/>
            </p:nvGrpSpPr>
            <p:grpSpPr>
              <a:xfrm>
                <a:off x="2348403" y="3240434"/>
                <a:ext cx="7495194" cy="1104855"/>
                <a:chOff x="3451084" y="3580474"/>
                <a:chExt cx="7495194" cy="110485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CF21876-C6A0-080D-8D6C-314F3DCB2A91}"/>
                    </a:ext>
                  </a:extLst>
                </p:cNvPr>
                <p:cNvSpPr/>
                <p:nvPr/>
              </p:nvSpPr>
              <p:spPr>
                <a:xfrm>
                  <a:off x="9522003" y="3580474"/>
                  <a:ext cx="1424275" cy="1104855"/>
                </a:xfrm>
                <a:prstGeom prst="ellipse">
                  <a:avLst/>
                </a:prstGeom>
                <a:solidFill>
                  <a:srgbClr val="9258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5B64AA6-B7C9-0889-35EF-B9614C0895A2}"/>
                    </a:ext>
                  </a:extLst>
                </p:cNvPr>
                <p:cNvSpPr/>
                <p:nvPr/>
              </p:nvSpPr>
              <p:spPr>
                <a:xfrm>
                  <a:off x="3451084" y="3580474"/>
                  <a:ext cx="1424275" cy="1104855"/>
                </a:xfrm>
                <a:prstGeom prst="ellipse">
                  <a:avLst/>
                </a:prstGeom>
                <a:solidFill>
                  <a:srgbClr val="9258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5D2D85B-B6EC-0C6A-3ED1-D518596505DA}"/>
                    </a:ext>
                  </a:extLst>
                </p:cNvPr>
                <p:cNvSpPr/>
                <p:nvPr/>
              </p:nvSpPr>
              <p:spPr>
                <a:xfrm>
                  <a:off x="4147571" y="3580474"/>
                  <a:ext cx="6102220" cy="1104854"/>
                </a:xfrm>
                <a:prstGeom prst="rect">
                  <a:avLst/>
                </a:prstGeom>
                <a:solidFill>
                  <a:srgbClr val="9258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Problem 2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B91BC98-FC9A-7EA6-23E5-E37201DBACFB}"/>
                  </a:ext>
                </a:extLst>
              </p:cNvPr>
              <p:cNvGrpSpPr/>
              <p:nvPr/>
            </p:nvGrpSpPr>
            <p:grpSpPr>
              <a:xfrm>
                <a:off x="2348403" y="4647341"/>
                <a:ext cx="7495194" cy="1104855"/>
                <a:chOff x="3451084" y="4987381"/>
                <a:chExt cx="7495194" cy="110485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33A561E-CEC4-2413-2EB7-85E0F7FF0ED9}"/>
                    </a:ext>
                  </a:extLst>
                </p:cNvPr>
                <p:cNvSpPr/>
                <p:nvPr/>
              </p:nvSpPr>
              <p:spPr>
                <a:xfrm>
                  <a:off x="9522003" y="4987381"/>
                  <a:ext cx="1424275" cy="1104855"/>
                </a:xfrm>
                <a:prstGeom prst="ellipse">
                  <a:avLst/>
                </a:prstGeom>
                <a:solidFill>
                  <a:srgbClr val="9258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EAD9731-1C03-F507-99C3-CA633C0FF350}"/>
                    </a:ext>
                  </a:extLst>
                </p:cNvPr>
                <p:cNvSpPr/>
                <p:nvPr/>
              </p:nvSpPr>
              <p:spPr>
                <a:xfrm>
                  <a:off x="3451084" y="4987381"/>
                  <a:ext cx="1424275" cy="1104855"/>
                </a:xfrm>
                <a:prstGeom prst="ellipse">
                  <a:avLst/>
                </a:prstGeom>
                <a:solidFill>
                  <a:srgbClr val="9258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165A53C-709F-A083-ACFF-FD88FAEC1C3B}"/>
                    </a:ext>
                  </a:extLst>
                </p:cNvPr>
                <p:cNvSpPr/>
                <p:nvPr/>
              </p:nvSpPr>
              <p:spPr>
                <a:xfrm>
                  <a:off x="4147571" y="4987381"/>
                  <a:ext cx="6102220" cy="1104854"/>
                </a:xfrm>
                <a:prstGeom prst="rect">
                  <a:avLst/>
                </a:prstGeom>
                <a:solidFill>
                  <a:srgbClr val="9258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Problem 3</a:t>
                  </a:r>
                </a:p>
              </p:txBody>
            </p:sp>
          </p:grpSp>
        </p:grpSp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F3341E46-B861-123B-226F-1E43F910AACE}"/>
                </a:ext>
              </a:extLst>
            </p:cNvPr>
            <p:cNvSpPr/>
            <p:nvPr/>
          </p:nvSpPr>
          <p:spPr>
            <a:xfrm>
              <a:off x="1844039" y="1723254"/>
              <a:ext cx="8503920" cy="4293498"/>
            </a:xfrm>
            <a:prstGeom prst="bracketPair">
              <a:avLst/>
            </a:prstGeom>
            <a:ln w="38100">
              <a:solidFill>
                <a:srgbClr val="D6B74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DDAFCC2-C157-BDB6-CBF3-855736CA991B}"/>
              </a:ext>
            </a:extLst>
          </p:cNvPr>
          <p:cNvSpPr txBox="1"/>
          <p:nvPr/>
        </p:nvSpPr>
        <p:spPr>
          <a:xfrm>
            <a:off x="1197708" y="3025243"/>
            <a:ext cx="646331" cy="153523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/>
              <a:t>Macro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711684-9DAE-9241-3891-7BFB149DC12C}"/>
              </a:ext>
            </a:extLst>
          </p:cNvPr>
          <p:cNvSpPr txBox="1"/>
          <p:nvPr/>
        </p:nvSpPr>
        <p:spPr>
          <a:xfrm rot="10800000">
            <a:off x="10351161" y="3025243"/>
            <a:ext cx="646331" cy="153523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000" dirty="0"/>
              <a:t>Micro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6976C1-7DDE-0068-1A16-B1B282188593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1BD1DB-F382-37E5-5426-37CAF793CF6D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73F49B-F8F8-E023-507B-ABCB33A07793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21792A-319E-625E-DB1E-641486515F77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4FF8C6-1EFA-31EA-DB38-704B44BE7B40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4150455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rowd of people in a dark room&#10;&#10;Description automatically generated">
            <a:extLst>
              <a:ext uri="{FF2B5EF4-FFF2-40B4-BE49-F238E27FC236}">
                <a16:creationId xmlns:a16="http://schemas.microsoft.com/office/drawing/2014/main" id="{7FA1842B-8A86-A621-2B35-00137D13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077" y="-2440271"/>
            <a:ext cx="13628913" cy="107969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D419FB-2D7E-F412-A5A9-693670574771}"/>
              </a:ext>
            </a:extLst>
          </p:cNvPr>
          <p:cNvSpPr/>
          <p:nvPr/>
        </p:nvSpPr>
        <p:spPr>
          <a:xfrm>
            <a:off x="331210" y="1261591"/>
            <a:ext cx="11529578" cy="5061756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68B879-7D8C-03A2-E3C1-D9591A75871E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591"/>
            <a:ext cx="9144000" cy="2248371"/>
          </a:xfrm>
        </p:spPr>
        <p:txBody>
          <a:bodyPr/>
          <a:lstStyle/>
          <a:p>
            <a:r>
              <a:rPr lang="en-AU" b="1" dirty="0">
                <a:solidFill>
                  <a:srgbClr val="5A6A34"/>
                </a:solidFill>
              </a:rPr>
              <a:t>Questions and Answers.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4CE7D78-CCC5-9D9E-3A3B-0FF837A42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AU" dirty="0">
                <a:solidFill>
                  <a:srgbClr val="D6B740"/>
                </a:solidFill>
              </a:rPr>
              <a:t>Capturing Alpha amidst of the current Macro Landscape.</a:t>
            </a:r>
          </a:p>
          <a:p>
            <a:endParaRPr lang="en-AU" dirty="0">
              <a:solidFill>
                <a:srgbClr val="66CCFF"/>
              </a:solidFill>
            </a:endParaRPr>
          </a:p>
          <a:p>
            <a:r>
              <a:rPr lang="en-AU" dirty="0">
                <a:solidFill>
                  <a:srgbClr val="925817"/>
                </a:solidFill>
              </a:rPr>
              <a:t>Our pitch to the </a:t>
            </a:r>
            <a:r>
              <a:rPr lang="en-AU" dirty="0" err="1">
                <a:solidFill>
                  <a:srgbClr val="925817"/>
                </a:solidFill>
              </a:rPr>
              <a:t>AwareSuper</a:t>
            </a:r>
            <a:r>
              <a:rPr lang="en-AU" dirty="0">
                <a:solidFill>
                  <a:srgbClr val="925817"/>
                </a:solidFill>
              </a:rPr>
              <a:t> Investment Committee.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Graphic 11" descr="Smiling face outline outline">
            <a:extLst>
              <a:ext uri="{FF2B5EF4-FFF2-40B4-BE49-F238E27FC236}">
                <a16:creationId xmlns:a16="http://schemas.microsoft.com/office/drawing/2014/main" id="{30B16FC9-6B20-7C98-7D26-EA764F0A7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799" y="16968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46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D419FB-2D7E-F412-A5A9-693670574771}"/>
              </a:ext>
            </a:extLst>
          </p:cNvPr>
          <p:cNvSpPr/>
          <p:nvPr/>
        </p:nvSpPr>
        <p:spPr>
          <a:xfrm>
            <a:off x="331210" y="1261591"/>
            <a:ext cx="11529578" cy="5061756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68B879-7D8C-03A2-E3C1-D9591A75871E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591"/>
            <a:ext cx="9144000" cy="2248371"/>
          </a:xfrm>
        </p:spPr>
        <p:txBody>
          <a:bodyPr/>
          <a:lstStyle/>
          <a:p>
            <a:r>
              <a:rPr lang="en-AU" b="1" dirty="0">
                <a:solidFill>
                  <a:srgbClr val="5A6A34"/>
                </a:solidFill>
              </a:rPr>
              <a:t>Garbage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096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And these are our strategy for capturing alpha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413993-A40C-14B0-BC22-82C4A7C58448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BF85913D-0CD3-D550-DC19-6A1DE5143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95" y="2204545"/>
            <a:ext cx="1454400" cy="1454399"/>
          </a:xfrm>
          <a:prstGeom prst="ellipse">
            <a:avLst/>
          </a:prstGeom>
          <a:ln>
            <a:solidFill>
              <a:srgbClr val="D6B74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EEDD6E-23B7-191B-B992-178676C94779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5CCDA6-B675-A61E-6C7E-C9E09C4201F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094989" y="4740473"/>
            <a:ext cx="3899916" cy="23571"/>
          </a:xfrm>
          <a:prstGeom prst="line">
            <a:avLst/>
          </a:prstGeom>
          <a:ln w="38100">
            <a:solidFill>
              <a:srgbClr val="D6B7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…wearing these hats as Investors of the markets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47B1F4-8A3F-C371-7F2E-67316A0E38F0}"/>
              </a:ext>
            </a:extLst>
          </p:cNvPr>
          <p:cNvSpPr/>
          <p:nvPr/>
        </p:nvSpPr>
        <p:spPr>
          <a:xfrm>
            <a:off x="1432559" y="1448934"/>
            <a:ext cx="9326880" cy="548640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Stimulating Traders Dynamic Duo – A </a:t>
            </a:r>
            <a:r>
              <a:rPr lang="en-US" sz="2400" dirty="0">
                <a:ln>
                  <a:solidFill>
                    <a:srgbClr val="D6B740"/>
                  </a:solidFill>
                </a:ln>
              </a:rPr>
              <a:t>Portfolio Manager</a:t>
            </a:r>
            <a:r>
              <a:rPr lang="en-US" sz="2400" dirty="0"/>
              <a:t> and </a:t>
            </a:r>
            <a:r>
              <a:rPr lang="en-US" sz="2400" dirty="0">
                <a:ln>
                  <a:solidFill>
                    <a:srgbClr val="D6B740"/>
                  </a:solidFill>
                </a:ln>
              </a:rPr>
              <a:t>Trader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D53C4F-3A34-809B-C3BF-50C883714121}"/>
              </a:ext>
            </a:extLst>
          </p:cNvPr>
          <p:cNvSpPr/>
          <p:nvPr/>
        </p:nvSpPr>
        <p:spPr>
          <a:xfrm>
            <a:off x="2212847" y="3826262"/>
            <a:ext cx="7150609" cy="548640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</a:rPr>
              <a:t>Speaking to</a:t>
            </a:r>
            <a:r>
              <a:rPr lang="en-US" sz="2400" dirty="0">
                <a:ln>
                  <a:solidFill>
                    <a:srgbClr val="D6B740"/>
                  </a:solidFill>
                </a:ln>
              </a:rPr>
              <a:t> brokers </a:t>
            </a:r>
            <a:r>
              <a:rPr lang="en-US" sz="2400" dirty="0">
                <a:ln>
                  <a:solidFill>
                    <a:schemeClr val="bg1"/>
                  </a:solidFill>
                </a:ln>
              </a:rPr>
              <a:t>to get the </a:t>
            </a:r>
            <a:r>
              <a:rPr lang="en-US" sz="2400" dirty="0">
                <a:ln>
                  <a:solidFill>
                    <a:srgbClr val="D6B740"/>
                  </a:solidFill>
                </a:ln>
              </a:rPr>
              <a:t>best </a:t>
            </a:r>
            <a:r>
              <a:rPr lang="en-US" sz="2400" dirty="0">
                <a:ln>
                  <a:solidFill>
                    <a:schemeClr val="bg1"/>
                  </a:solidFill>
                </a:ln>
              </a:rPr>
              <a:t>Price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25513-CFE6-4348-8112-DF1608EA4199}"/>
              </a:ext>
            </a:extLst>
          </p:cNvPr>
          <p:cNvSpPr/>
          <p:nvPr/>
        </p:nvSpPr>
        <p:spPr>
          <a:xfrm>
            <a:off x="3602736" y="5075001"/>
            <a:ext cx="4986530" cy="548640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</a:rPr>
              <a:t>With a </a:t>
            </a:r>
            <a:r>
              <a:rPr lang="en-US" sz="2400" dirty="0">
                <a:ln>
                  <a:solidFill>
                    <a:srgbClr val="D6B740"/>
                  </a:solidFill>
                </a:ln>
              </a:rPr>
              <a:t>killer strategy </a:t>
            </a:r>
            <a:r>
              <a:rPr lang="en-US" sz="2400" dirty="0">
                <a:ln>
                  <a:solidFill>
                    <a:schemeClr val="bg1"/>
                  </a:solidFill>
                </a:ln>
              </a:rPr>
              <a:t>to capture alpha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EDE1A1-6F9A-C599-0CDC-A398639FC220}"/>
              </a:ext>
            </a:extLst>
          </p:cNvPr>
          <p:cNvSpPr/>
          <p:nvPr/>
        </p:nvSpPr>
        <p:spPr>
          <a:xfrm>
            <a:off x="3602736" y="4466153"/>
            <a:ext cx="594361" cy="548640"/>
          </a:xfrm>
          <a:prstGeom prst="ellipse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F7BDBD-D0D9-1E18-063F-28EEC0BCCCF4}"/>
              </a:ext>
            </a:extLst>
          </p:cNvPr>
          <p:cNvSpPr/>
          <p:nvPr/>
        </p:nvSpPr>
        <p:spPr>
          <a:xfrm>
            <a:off x="4334764" y="4466153"/>
            <a:ext cx="594361" cy="548640"/>
          </a:xfrm>
          <a:prstGeom prst="ellipse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3F6C7B-1C9C-2514-8D36-5345EA74F597}"/>
              </a:ext>
            </a:extLst>
          </p:cNvPr>
          <p:cNvSpPr/>
          <p:nvPr/>
        </p:nvSpPr>
        <p:spPr>
          <a:xfrm>
            <a:off x="5066792" y="4466153"/>
            <a:ext cx="594361" cy="548640"/>
          </a:xfrm>
          <a:prstGeom prst="ellipse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70FA07-87F5-B594-D0ED-1B0E4C3E3470}"/>
              </a:ext>
            </a:extLst>
          </p:cNvPr>
          <p:cNvSpPr/>
          <p:nvPr/>
        </p:nvSpPr>
        <p:spPr>
          <a:xfrm>
            <a:off x="5798820" y="4466153"/>
            <a:ext cx="594361" cy="548640"/>
          </a:xfrm>
          <a:prstGeom prst="ellipse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D7484F-8907-4B27-A1BF-2A0066879CE6}"/>
              </a:ext>
            </a:extLst>
          </p:cNvPr>
          <p:cNvSpPr/>
          <p:nvPr/>
        </p:nvSpPr>
        <p:spPr>
          <a:xfrm>
            <a:off x="6530848" y="4466153"/>
            <a:ext cx="594361" cy="548640"/>
          </a:xfrm>
          <a:prstGeom prst="ellipse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37CEC7-250E-5B72-DF2E-D6287684A79F}"/>
              </a:ext>
            </a:extLst>
          </p:cNvPr>
          <p:cNvSpPr/>
          <p:nvPr/>
        </p:nvSpPr>
        <p:spPr>
          <a:xfrm>
            <a:off x="7262876" y="4466153"/>
            <a:ext cx="594361" cy="548640"/>
          </a:xfrm>
          <a:prstGeom prst="ellipse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6428AE-6B07-3C28-A48B-BF5880422CFD}"/>
              </a:ext>
            </a:extLst>
          </p:cNvPr>
          <p:cNvSpPr/>
          <p:nvPr/>
        </p:nvSpPr>
        <p:spPr>
          <a:xfrm>
            <a:off x="7994905" y="4466153"/>
            <a:ext cx="594361" cy="548640"/>
          </a:xfrm>
          <a:prstGeom prst="ellipse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5B2F24-8C52-2A46-28F2-A4DA1BC314DC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3783582" y="2912112"/>
            <a:ext cx="3897638" cy="23571"/>
          </a:xfrm>
          <a:prstGeom prst="line">
            <a:avLst/>
          </a:prstGeom>
          <a:ln w="38100">
            <a:solidFill>
              <a:srgbClr val="D6B7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60271D0-C3A4-332C-70EA-B5B1E24A7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56" r="-123" b="-68"/>
          <a:stretch/>
        </p:blipFill>
        <p:spPr>
          <a:xfrm>
            <a:off x="2329182" y="2184912"/>
            <a:ext cx="1454400" cy="1454400"/>
          </a:xfrm>
          <a:prstGeom prst="ellipse">
            <a:avLst/>
          </a:prstGeom>
          <a:ln>
            <a:solidFill>
              <a:srgbClr val="D6B740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B93153-815A-0BED-5A4C-21AFB8B92617}"/>
              </a:ext>
            </a:extLst>
          </p:cNvPr>
          <p:cNvSpPr txBox="1"/>
          <p:nvPr/>
        </p:nvSpPr>
        <p:spPr>
          <a:xfrm>
            <a:off x="3783582" y="2518821"/>
            <a:ext cx="389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Life of a Trade, from A to Z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F2061E-9FE9-46AF-7521-0D0FEB05336E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072ED8-40AF-06BD-789C-F41485E8120A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399D9C-7D98-34F7-0CDC-D8DD7598F4C9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5628CF-7CDB-B5E0-A2E8-A6B5DF9A93F6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374CA7-20FB-D47A-0A79-36E3861ED1C0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C5EE1-E026-54BC-E584-495A2574AD4E}"/>
              </a:ext>
            </a:extLst>
          </p:cNvPr>
          <p:cNvSpPr txBox="1"/>
          <p:nvPr/>
        </p:nvSpPr>
        <p:spPr>
          <a:xfrm>
            <a:off x="3775070" y="2964110"/>
            <a:ext cx="389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an </a:t>
            </a:r>
            <a:r>
              <a:rPr lang="en-US" b="1" dirty="0"/>
              <a:t>ex-BlackRock Analyst</a:t>
            </a:r>
            <a:r>
              <a:rPr lang="en-US" dirty="0"/>
              <a:t> to </a:t>
            </a:r>
            <a:r>
              <a:rPr lang="en-US" b="1" dirty="0"/>
              <a:t>Winner</a:t>
            </a:r>
            <a:r>
              <a:rPr lang="en-US" dirty="0"/>
              <a:t> of UNIT Trading Competition </a:t>
            </a:r>
          </a:p>
        </p:txBody>
      </p:sp>
    </p:spTree>
    <p:extLst>
      <p:ext uri="{BB962C8B-B14F-4D97-AF65-F5344CB8AC3E}">
        <p14:creationId xmlns:p14="http://schemas.microsoft.com/office/powerpoint/2010/main" val="374806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Executive 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72FAF-2B18-961D-42B3-5AA52B6302AF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1EC3DC-B0EB-FD62-04B6-DC0EB214E51A}"/>
              </a:ext>
            </a:extLst>
          </p:cNvPr>
          <p:cNvCxnSpPr>
            <a:cxnSpLocks/>
          </p:cNvCxnSpPr>
          <p:nvPr/>
        </p:nvCxnSpPr>
        <p:spPr>
          <a:xfrm flipV="1">
            <a:off x="3451083" y="2040951"/>
            <a:ext cx="7495194" cy="2"/>
          </a:xfrm>
          <a:prstGeom prst="line">
            <a:avLst/>
          </a:prstGeom>
          <a:ln w="38100">
            <a:solidFill>
              <a:srgbClr val="D6B7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0D763A1-C780-A313-6F83-F8D3ED0B5444}"/>
              </a:ext>
            </a:extLst>
          </p:cNvPr>
          <p:cNvSpPr txBox="1"/>
          <p:nvPr/>
        </p:nvSpPr>
        <p:spPr>
          <a:xfrm>
            <a:off x="3451083" y="1486953"/>
            <a:ext cx="74951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Our Strategy to Capturing Alpha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14571-DFB7-8E65-2D9D-7AEC94F59545}"/>
              </a:ext>
            </a:extLst>
          </p:cNvPr>
          <p:cNvSpPr txBox="1"/>
          <p:nvPr/>
        </p:nvSpPr>
        <p:spPr>
          <a:xfrm>
            <a:off x="806692" y="1486953"/>
            <a:ext cx="2100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Asset Class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69868C-80C4-D4F7-19FD-EA563C5CE69D}"/>
              </a:ext>
            </a:extLst>
          </p:cNvPr>
          <p:cNvCxnSpPr>
            <a:cxnSpLocks/>
          </p:cNvCxnSpPr>
          <p:nvPr/>
        </p:nvCxnSpPr>
        <p:spPr>
          <a:xfrm flipV="1">
            <a:off x="772580" y="2040951"/>
            <a:ext cx="2168910" cy="3611"/>
          </a:xfrm>
          <a:prstGeom prst="line">
            <a:avLst/>
          </a:prstGeom>
          <a:ln w="38100">
            <a:solidFill>
              <a:srgbClr val="D6B74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5007B6-AFB8-2A48-A638-5497E2B09FFF}"/>
              </a:ext>
            </a:extLst>
          </p:cNvPr>
          <p:cNvGrpSpPr/>
          <p:nvPr/>
        </p:nvGrpSpPr>
        <p:grpSpPr>
          <a:xfrm>
            <a:off x="1314303" y="2211257"/>
            <a:ext cx="9563391" cy="1104855"/>
            <a:chOff x="1382887" y="2173567"/>
            <a:chExt cx="9563391" cy="110485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937FF1D-D032-B1A3-2813-9C255C7E7744}"/>
                </a:ext>
              </a:extLst>
            </p:cNvPr>
            <p:cNvGrpSpPr/>
            <p:nvPr/>
          </p:nvGrpSpPr>
          <p:grpSpPr>
            <a:xfrm>
              <a:off x="3451084" y="2173567"/>
              <a:ext cx="7495194" cy="1104855"/>
              <a:chOff x="3451084" y="2173567"/>
              <a:chExt cx="7495194" cy="110485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4CDA854-BAB8-2260-216A-F4AE3B0A2639}"/>
                  </a:ext>
                </a:extLst>
              </p:cNvPr>
              <p:cNvSpPr/>
              <p:nvPr/>
            </p:nvSpPr>
            <p:spPr>
              <a:xfrm>
                <a:off x="9522003" y="2173567"/>
                <a:ext cx="1424275" cy="1104855"/>
              </a:xfrm>
              <a:prstGeom prst="ellipse">
                <a:avLst/>
              </a:prstGeom>
              <a:solidFill>
                <a:srgbClr val="9258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56E06C7-EF6A-FA86-355A-A470FCEF7412}"/>
                  </a:ext>
                </a:extLst>
              </p:cNvPr>
              <p:cNvSpPr/>
              <p:nvPr/>
            </p:nvSpPr>
            <p:spPr>
              <a:xfrm>
                <a:off x="3451084" y="2173567"/>
                <a:ext cx="1424275" cy="1104855"/>
              </a:xfrm>
              <a:prstGeom prst="ellipse">
                <a:avLst/>
              </a:prstGeom>
              <a:solidFill>
                <a:srgbClr val="9258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D9DA4F-03FE-835F-A090-5C8FFD3EA983}"/>
                  </a:ext>
                </a:extLst>
              </p:cNvPr>
              <p:cNvSpPr/>
              <p:nvPr/>
            </p:nvSpPr>
            <p:spPr>
              <a:xfrm>
                <a:off x="4147571" y="2173567"/>
                <a:ext cx="6102220" cy="1104854"/>
              </a:xfrm>
              <a:prstGeom prst="rect">
                <a:avLst/>
              </a:prstGeom>
              <a:solidFill>
                <a:srgbClr val="9258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IR: </a:t>
                </a:r>
              </a:p>
            </p:txBody>
          </p:sp>
        </p:grpSp>
        <p:pic>
          <p:nvPicPr>
            <p:cNvPr id="36" name="Graphic 35" descr="Bank outline">
              <a:extLst>
                <a:ext uri="{FF2B5EF4-FFF2-40B4-BE49-F238E27FC236}">
                  <a16:creationId xmlns:a16="http://schemas.microsoft.com/office/drawing/2014/main" id="{D7A635B4-E890-AFDB-9385-3595F55A2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82887" y="2268794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28C575-EA93-BD96-9CB1-D84FCA4FF864}"/>
              </a:ext>
            </a:extLst>
          </p:cNvPr>
          <p:cNvGrpSpPr/>
          <p:nvPr/>
        </p:nvGrpSpPr>
        <p:grpSpPr>
          <a:xfrm>
            <a:off x="1331250" y="3509914"/>
            <a:ext cx="9546444" cy="1104855"/>
            <a:chOff x="1399834" y="3580474"/>
            <a:chExt cx="9546444" cy="110485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6A372C-80FB-E349-150A-700B6B5EB095}"/>
                </a:ext>
              </a:extLst>
            </p:cNvPr>
            <p:cNvGrpSpPr/>
            <p:nvPr/>
          </p:nvGrpSpPr>
          <p:grpSpPr>
            <a:xfrm>
              <a:off x="3451084" y="3580474"/>
              <a:ext cx="7495194" cy="1104855"/>
              <a:chOff x="3451084" y="3580474"/>
              <a:chExt cx="7495194" cy="110485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5739000-50AD-C736-7F89-3651A2CBCE33}"/>
                  </a:ext>
                </a:extLst>
              </p:cNvPr>
              <p:cNvSpPr/>
              <p:nvPr/>
            </p:nvSpPr>
            <p:spPr>
              <a:xfrm>
                <a:off x="9522003" y="3580474"/>
                <a:ext cx="1424275" cy="1104855"/>
              </a:xfrm>
              <a:prstGeom prst="ellipse">
                <a:avLst/>
              </a:prstGeom>
              <a:solidFill>
                <a:srgbClr val="9258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E1DB5EC-FE70-407E-546B-F43F0F318711}"/>
                  </a:ext>
                </a:extLst>
              </p:cNvPr>
              <p:cNvSpPr/>
              <p:nvPr/>
            </p:nvSpPr>
            <p:spPr>
              <a:xfrm>
                <a:off x="3451084" y="3580474"/>
                <a:ext cx="1424275" cy="1104855"/>
              </a:xfrm>
              <a:prstGeom prst="ellipse">
                <a:avLst/>
              </a:prstGeom>
              <a:solidFill>
                <a:srgbClr val="9258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3C12B8-872C-3487-DDB2-36CBCB43C59D}"/>
                  </a:ext>
                </a:extLst>
              </p:cNvPr>
              <p:cNvSpPr/>
              <p:nvPr/>
            </p:nvSpPr>
            <p:spPr>
              <a:xfrm>
                <a:off x="4147571" y="3580474"/>
                <a:ext cx="6102220" cy="1104854"/>
              </a:xfrm>
              <a:prstGeom prst="rect">
                <a:avLst/>
              </a:prstGeom>
              <a:solidFill>
                <a:srgbClr val="9258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FX:</a:t>
                </a:r>
              </a:p>
            </p:txBody>
          </p:sp>
        </p:grpSp>
        <p:pic>
          <p:nvPicPr>
            <p:cNvPr id="38" name="Graphic 37" descr="Coins outline">
              <a:extLst>
                <a:ext uri="{FF2B5EF4-FFF2-40B4-BE49-F238E27FC236}">
                  <a16:creationId xmlns:a16="http://schemas.microsoft.com/office/drawing/2014/main" id="{D92CBB8E-A06D-46D4-3C8F-91C5DD018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9834" y="367570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436A22-F276-C23D-B73E-0A92D069CBA7}"/>
              </a:ext>
            </a:extLst>
          </p:cNvPr>
          <p:cNvGrpSpPr/>
          <p:nvPr/>
        </p:nvGrpSpPr>
        <p:grpSpPr>
          <a:xfrm>
            <a:off x="1331250" y="4808571"/>
            <a:ext cx="9546444" cy="1104855"/>
            <a:chOff x="1399834" y="4987381"/>
            <a:chExt cx="9546444" cy="110485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F37A4F-5386-C754-8FF2-D972E2A43125}"/>
                </a:ext>
              </a:extLst>
            </p:cNvPr>
            <p:cNvGrpSpPr/>
            <p:nvPr/>
          </p:nvGrpSpPr>
          <p:grpSpPr>
            <a:xfrm>
              <a:off x="3451084" y="4987381"/>
              <a:ext cx="7495194" cy="1104855"/>
              <a:chOff x="3451084" y="4987381"/>
              <a:chExt cx="7495194" cy="1104855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33CEFCC-F8F5-312B-5339-9DF2C1DFE0AF}"/>
                  </a:ext>
                </a:extLst>
              </p:cNvPr>
              <p:cNvSpPr/>
              <p:nvPr/>
            </p:nvSpPr>
            <p:spPr>
              <a:xfrm>
                <a:off x="9522003" y="4987381"/>
                <a:ext cx="1424275" cy="1104855"/>
              </a:xfrm>
              <a:prstGeom prst="ellipse">
                <a:avLst/>
              </a:prstGeom>
              <a:solidFill>
                <a:srgbClr val="9258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6C8172A-4546-019D-CD2D-2B4921C11F0D}"/>
                  </a:ext>
                </a:extLst>
              </p:cNvPr>
              <p:cNvSpPr/>
              <p:nvPr/>
            </p:nvSpPr>
            <p:spPr>
              <a:xfrm>
                <a:off x="3451084" y="4987381"/>
                <a:ext cx="1424275" cy="1104855"/>
              </a:xfrm>
              <a:prstGeom prst="ellipse">
                <a:avLst/>
              </a:prstGeom>
              <a:solidFill>
                <a:srgbClr val="9258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562E064-AE26-DA16-AFE5-7527FF4B10DD}"/>
                  </a:ext>
                </a:extLst>
              </p:cNvPr>
              <p:cNvSpPr/>
              <p:nvPr/>
            </p:nvSpPr>
            <p:spPr>
              <a:xfrm>
                <a:off x="4147571" y="4987381"/>
                <a:ext cx="6102220" cy="1104854"/>
              </a:xfrm>
              <a:prstGeom prst="rect">
                <a:avLst/>
              </a:prstGeom>
              <a:solidFill>
                <a:srgbClr val="9258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EI: </a:t>
                </a:r>
              </a:p>
            </p:txBody>
          </p:sp>
        </p:grpSp>
        <p:pic>
          <p:nvPicPr>
            <p:cNvPr id="40" name="Graphic 39" descr="Indian building outline">
              <a:extLst>
                <a:ext uri="{FF2B5EF4-FFF2-40B4-BE49-F238E27FC236}">
                  <a16:creationId xmlns:a16="http://schemas.microsoft.com/office/drawing/2014/main" id="{4D484352-77D9-10C0-5C00-091707868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9834" y="5082608"/>
              <a:ext cx="914400" cy="914400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7AABBE6-6933-B109-697F-11C6FCAF5299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67D04D-45F2-9BF5-2048-17487782C95E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781252-9E77-40CB-185D-04BCD247A308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E0AECA-19EE-16BC-DD31-15038A7E2503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8E10C5-E3AA-1D64-10E0-F433ED516F2D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30835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w angle view of a building&#10;&#10;Description automatically generated">
            <a:extLst>
              <a:ext uri="{FF2B5EF4-FFF2-40B4-BE49-F238E27FC236}">
                <a16:creationId xmlns:a16="http://schemas.microsoft.com/office/drawing/2014/main" id="{EB2FF55D-F290-8F97-FF60-84C08BE0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9201" y="-2158834"/>
            <a:ext cx="14643913" cy="9762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92E1BC-204A-20C9-2E4A-13E59040E5B8}"/>
              </a:ext>
            </a:extLst>
          </p:cNvPr>
          <p:cNvSpPr/>
          <p:nvPr/>
        </p:nvSpPr>
        <p:spPr>
          <a:xfrm>
            <a:off x="331210" y="1261591"/>
            <a:ext cx="11529578" cy="5061756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084C42-E5C5-8691-1B75-97F29940FBBA}"/>
              </a:ext>
            </a:extLst>
          </p:cNvPr>
          <p:cNvSpPr/>
          <p:nvPr/>
        </p:nvSpPr>
        <p:spPr>
          <a:xfrm>
            <a:off x="331210" y="1242930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591"/>
            <a:ext cx="9144000" cy="2248371"/>
          </a:xfrm>
        </p:spPr>
        <p:txBody>
          <a:bodyPr/>
          <a:lstStyle/>
          <a:p>
            <a:r>
              <a:rPr lang="en-AU" b="1" dirty="0">
                <a:solidFill>
                  <a:srgbClr val="5A6A34"/>
                </a:solidFill>
              </a:rPr>
              <a:t>Interest Rates (IR).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4CE7D78-CCC5-9D9E-3A3B-0FF837A42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AU" dirty="0" err="1">
                <a:solidFill>
                  <a:srgbClr val="D6B740"/>
                </a:solidFill>
              </a:rPr>
              <a:t>Xyz</a:t>
            </a:r>
            <a:r>
              <a:rPr lang="en-AU" dirty="0">
                <a:solidFill>
                  <a:srgbClr val="D6B740"/>
                </a:solidFill>
              </a:rPr>
              <a:t>..</a:t>
            </a:r>
          </a:p>
          <a:p>
            <a:endParaRPr lang="en-AU" dirty="0">
              <a:solidFill>
                <a:srgbClr val="66CCFF"/>
              </a:solidFill>
            </a:endParaRPr>
          </a:p>
          <a:p>
            <a:r>
              <a:rPr lang="en-AU" dirty="0" err="1">
                <a:solidFill>
                  <a:srgbClr val="925817"/>
                </a:solidFill>
              </a:rPr>
              <a:t>Xyz</a:t>
            </a:r>
            <a:r>
              <a:rPr lang="en-AU" dirty="0">
                <a:solidFill>
                  <a:srgbClr val="925817"/>
                </a:solidFill>
              </a:rPr>
              <a:t>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Macroeconomics/Microeconomics #1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192550-51A7-64EB-0111-D2202E57EBA2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B9690-A6EE-A19C-C246-84F5ABAF8BF2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DFDF07-A4BF-A484-B3A3-26FEE5C12982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DFD7D-0703-40A0-5FC3-36E0FAB0284D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F6FBC-90AE-2C22-DB84-78ABCA23A5B9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068D4B-B20D-15FF-5254-72784F2E4177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218071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Our Strategy#2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F229E6-B29F-CF0B-7932-6F11282BDC11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2DBF63-89B0-28F9-B063-88281D8ADB54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1744E-8D60-20AA-9102-05C0BFE9A701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13599-127B-D6D2-AC56-45BCE93233B0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A3A7E-7089-2E90-ED7D-1F6881589304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3A2BF-91A9-92DC-34C7-2AA2464C4920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</p:spTree>
    <p:extLst>
      <p:ext uri="{BB962C8B-B14F-4D97-AF65-F5344CB8AC3E}">
        <p14:creationId xmlns:p14="http://schemas.microsoft.com/office/powerpoint/2010/main" val="53964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10" y="178497"/>
            <a:ext cx="11529578" cy="1083487"/>
          </a:xfrm>
        </p:spPr>
        <p:txBody>
          <a:bodyPr anchor="ctr">
            <a:normAutofit/>
          </a:bodyPr>
          <a:lstStyle/>
          <a:p>
            <a:pPr algn="l"/>
            <a:r>
              <a:rPr lang="en-AU" sz="4300" b="1" dirty="0">
                <a:solidFill>
                  <a:srgbClr val="5A6A34"/>
                </a:solidFill>
              </a:rPr>
              <a:t>Key Risks &amp; Opportunities #3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72B5D9-7A68-C599-81AE-06A9E041B659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5F7D4D-426F-77C5-F5DC-BA9DD9F21F5E}"/>
              </a:ext>
            </a:extLst>
          </p:cNvPr>
          <p:cNvSpPr/>
          <p:nvPr/>
        </p:nvSpPr>
        <p:spPr>
          <a:xfrm>
            <a:off x="499871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C534F-09A2-8071-F530-E48D6D773E93}"/>
              </a:ext>
            </a:extLst>
          </p:cNvPr>
          <p:cNvSpPr/>
          <p:nvPr/>
        </p:nvSpPr>
        <p:spPr>
          <a:xfrm>
            <a:off x="10052304" y="6049421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2B43C4-DA68-A5C4-FAE0-5F382DE70AAA}"/>
              </a:ext>
            </a:extLst>
          </p:cNvPr>
          <p:cNvSpPr/>
          <p:nvPr/>
        </p:nvSpPr>
        <p:spPr>
          <a:xfrm>
            <a:off x="2887979" y="6044484"/>
            <a:ext cx="1639825" cy="548640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 Rate (IR)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0588D1-640F-41EC-B763-46A36D71832F}"/>
              </a:ext>
            </a:extLst>
          </p:cNvPr>
          <p:cNvSpPr/>
          <p:nvPr/>
        </p:nvSpPr>
        <p:spPr>
          <a:xfrm>
            <a:off x="5276087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Exchange (FX)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17619-1CC9-259E-034E-C0EC50232DCA}"/>
              </a:ext>
            </a:extLst>
          </p:cNvPr>
          <p:cNvSpPr/>
          <p:nvPr/>
        </p:nvSpPr>
        <p:spPr>
          <a:xfrm>
            <a:off x="7664195" y="6016752"/>
            <a:ext cx="1639825" cy="548640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Equity Index (EI)</a:t>
            </a:r>
          </a:p>
        </p:txBody>
      </p:sp>
      <p:pic>
        <p:nvPicPr>
          <p:cNvPr id="13" name="Picture 12" descr="A diagram of a risk and high impact&#10;&#10;Description automatically generated">
            <a:extLst>
              <a:ext uri="{FF2B5EF4-FFF2-40B4-BE49-F238E27FC236}">
                <a16:creationId xmlns:a16="http://schemas.microsoft.com/office/drawing/2014/main" id="{4368557D-7D12-C8FA-9C5C-E88ACC04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001" y="477404"/>
            <a:ext cx="7772400" cy="430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5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le of paper money&#10;&#10;Description automatically generated">
            <a:extLst>
              <a:ext uri="{FF2B5EF4-FFF2-40B4-BE49-F238E27FC236}">
                <a16:creationId xmlns:a16="http://schemas.microsoft.com/office/drawing/2014/main" id="{A2B7281E-7C55-2F7B-9A98-6CD6547F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6B284B-B1E7-A6F8-8352-BCFB587471BF}"/>
              </a:ext>
            </a:extLst>
          </p:cNvPr>
          <p:cNvSpPr/>
          <p:nvPr/>
        </p:nvSpPr>
        <p:spPr>
          <a:xfrm>
            <a:off x="331210" y="1261591"/>
            <a:ext cx="11529578" cy="5061756"/>
          </a:xfrm>
          <a:prstGeom prst="rect">
            <a:avLst/>
          </a:prstGeom>
          <a:solidFill>
            <a:schemeClr val="bg1"/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D6B248-B38B-0DF7-1E68-A5F952589F2B}"/>
              </a:ext>
            </a:extLst>
          </p:cNvPr>
          <p:cNvSpPr/>
          <p:nvPr/>
        </p:nvSpPr>
        <p:spPr>
          <a:xfrm>
            <a:off x="331210" y="1261984"/>
            <a:ext cx="11529578" cy="5061756"/>
          </a:xfrm>
          <a:prstGeom prst="rect">
            <a:avLst/>
          </a:prstGeom>
          <a:solidFill>
            <a:srgbClr val="5A6A34">
              <a:alpha val="24769"/>
            </a:srgbClr>
          </a:solidFill>
          <a:ln w="57150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7ED5E8-8310-36CE-FCF9-0DC3965ED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1591"/>
            <a:ext cx="9144000" cy="2248371"/>
          </a:xfrm>
        </p:spPr>
        <p:txBody>
          <a:bodyPr/>
          <a:lstStyle/>
          <a:p>
            <a:r>
              <a:rPr lang="en-AU" b="1" dirty="0">
                <a:solidFill>
                  <a:srgbClr val="5A6A34"/>
                </a:solidFill>
              </a:rPr>
              <a:t>Foreign Exchange (FX).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4CE7D78-CCC5-9D9E-3A3B-0FF837A42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AU" dirty="0" err="1">
                <a:solidFill>
                  <a:srgbClr val="D6B740"/>
                </a:solidFill>
              </a:rPr>
              <a:t>Xyz</a:t>
            </a:r>
            <a:r>
              <a:rPr lang="en-AU" dirty="0">
                <a:solidFill>
                  <a:srgbClr val="D6B740"/>
                </a:solidFill>
              </a:rPr>
              <a:t>..</a:t>
            </a:r>
          </a:p>
          <a:p>
            <a:endParaRPr lang="en-AU" dirty="0">
              <a:solidFill>
                <a:srgbClr val="66CCFF"/>
              </a:solidFill>
            </a:endParaRPr>
          </a:p>
          <a:p>
            <a:r>
              <a:rPr lang="en-AU" dirty="0" err="1">
                <a:solidFill>
                  <a:srgbClr val="925817"/>
                </a:solidFill>
              </a:rPr>
              <a:t>Xyz</a:t>
            </a:r>
            <a:r>
              <a:rPr lang="en-AU" dirty="0">
                <a:solidFill>
                  <a:srgbClr val="925817"/>
                </a:solidFill>
              </a:rPr>
              <a:t>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BAC05-AB6A-EF90-AC0A-10FF63C4E68D}"/>
              </a:ext>
            </a:extLst>
          </p:cNvPr>
          <p:cNvSpPr/>
          <p:nvPr/>
        </p:nvSpPr>
        <p:spPr>
          <a:xfrm>
            <a:off x="-2046031" y="1122363"/>
            <a:ext cx="1680754" cy="1201783"/>
          </a:xfrm>
          <a:prstGeom prst="rect">
            <a:avLst/>
          </a:prstGeom>
          <a:solidFill>
            <a:srgbClr val="5A6A34"/>
          </a:solidFill>
          <a:ln>
            <a:solidFill>
              <a:srgbClr val="5A6A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CCCC"/>
              </a:solidFill>
              <a:highlight>
                <a:srgbClr val="FFCCCC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1BFC9-F9DB-6F65-2334-ED50571665DC}"/>
              </a:ext>
            </a:extLst>
          </p:cNvPr>
          <p:cNvSpPr/>
          <p:nvPr/>
        </p:nvSpPr>
        <p:spPr>
          <a:xfrm>
            <a:off x="-2090057" y="2628946"/>
            <a:ext cx="1680754" cy="1201783"/>
          </a:xfrm>
          <a:prstGeom prst="rect">
            <a:avLst/>
          </a:prstGeom>
          <a:solidFill>
            <a:srgbClr val="D6B740"/>
          </a:solidFill>
          <a:ln>
            <a:solidFill>
              <a:srgbClr val="D6B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1547A-6FC3-1EAA-77A1-3B0F10AF3EAF}"/>
              </a:ext>
            </a:extLst>
          </p:cNvPr>
          <p:cNvSpPr/>
          <p:nvPr/>
        </p:nvSpPr>
        <p:spPr>
          <a:xfrm>
            <a:off x="-2090057" y="4135529"/>
            <a:ext cx="1680754" cy="1201783"/>
          </a:xfrm>
          <a:prstGeom prst="rect">
            <a:avLst/>
          </a:prstGeom>
          <a:solidFill>
            <a:srgbClr val="925817"/>
          </a:solidFill>
          <a:ln>
            <a:solidFill>
              <a:srgbClr val="9258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236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3150</TotalTime>
  <Words>535</Words>
  <Application>Microsoft Macintosh PowerPoint</Application>
  <PresentationFormat>Widescreen</PresentationFormat>
  <Paragraphs>143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Stimulating Traders.</vt:lpstr>
      <vt:lpstr>Here are the problems that we are solving for… </vt:lpstr>
      <vt:lpstr>…wearing these hats as Investors of the markets</vt:lpstr>
      <vt:lpstr>Executive summary</vt:lpstr>
      <vt:lpstr>Interest Rates (IR).</vt:lpstr>
      <vt:lpstr>Macroeconomics/Microeconomics #1</vt:lpstr>
      <vt:lpstr>Our Strategy#2</vt:lpstr>
      <vt:lpstr>Key Risks &amp; Opportunities #3</vt:lpstr>
      <vt:lpstr>Foreign Exchange (FX).</vt:lpstr>
      <vt:lpstr>Macro/Micro#1</vt:lpstr>
      <vt:lpstr>Our Strategy #2</vt:lpstr>
      <vt:lpstr>Key Risks &amp; Opportunities #3</vt:lpstr>
      <vt:lpstr>Equity Index (EI).</vt:lpstr>
      <vt:lpstr>Macro/Micro #1</vt:lpstr>
      <vt:lpstr>Our Strategy #2</vt:lpstr>
      <vt:lpstr>Key Risks &amp; Opportunities #3</vt:lpstr>
      <vt:lpstr>And to wrap up our pitch…</vt:lpstr>
      <vt:lpstr>Frequently asked questions (FAQs)</vt:lpstr>
      <vt:lpstr>So, here is our conclusion…</vt:lpstr>
      <vt:lpstr>Questions and Answers.</vt:lpstr>
      <vt:lpstr>Garbage</vt:lpstr>
      <vt:lpstr>And these are our strategy for capturing alpha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Stimulating Traders</dc:title>
  <dc:creator>Hazim Shahrum</dc:creator>
  <cp:lastModifiedBy>Hazim Shahrum</cp:lastModifiedBy>
  <cp:revision>12</cp:revision>
  <dcterms:created xsi:type="dcterms:W3CDTF">2023-09-08T06:39:19Z</dcterms:created>
  <dcterms:modified xsi:type="dcterms:W3CDTF">2023-09-10T11:19:13Z</dcterms:modified>
</cp:coreProperties>
</file>